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51" r:id="rId2"/>
    <p:sldId id="676" r:id="rId3"/>
    <p:sldId id="677" r:id="rId4"/>
    <p:sldId id="678" r:id="rId5"/>
    <p:sldId id="679" r:id="rId6"/>
    <p:sldId id="589" r:id="rId7"/>
    <p:sldId id="680" r:id="rId8"/>
    <p:sldId id="655" r:id="rId9"/>
    <p:sldId id="563" r:id="rId10"/>
    <p:sldId id="681" r:id="rId11"/>
    <p:sldId id="590" r:id="rId12"/>
    <p:sldId id="683" r:id="rId13"/>
    <p:sldId id="591" r:id="rId14"/>
    <p:sldId id="684" r:id="rId15"/>
    <p:sldId id="686" r:id="rId16"/>
    <p:sldId id="687" r:id="rId17"/>
    <p:sldId id="727" r:id="rId18"/>
    <p:sldId id="709" r:id="rId19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6">
          <p15:clr>
            <a:srgbClr val="A4A3A4"/>
          </p15:clr>
        </p15:guide>
        <p15:guide id="2" pos="299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nkup" initials="T" lastIdx="1" clrIdx="0"/>
  <p:cmAuthor id="2" name="作者" initials="作" lastIdx="0" clrIdx="1"/>
  <p:cmAuthor id="3" name="Xiang, HAO(KAS SH BC-SZ-TCT)" initials="X" lastIdx="3" clrIdx="0"/>
  <p:cmAuthor id="4" name="mm" initials="m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3FC"/>
    <a:srgbClr val="FFFFFF"/>
    <a:srgbClr val="0D4392"/>
    <a:srgbClr val="AE181F"/>
    <a:srgbClr val="0A4188"/>
    <a:srgbClr val="BA144A"/>
    <a:srgbClr val="002060"/>
    <a:srgbClr val="004390"/>
    <a:srgbClr val="001D3E"/>
    <a:srgbClr val="003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/>
    <p:restoredTop sz="94660"/>
  </p:normalViewPr>
  <p:slideViewPr>
    <p:cSldViewPr snapToGrid="0" showGuides="1">
      <p:cViewPr varScale="1">
        <p:scale>
          <a:sx n="81" d="100"/>
          <a:sy n="81" d="100"/>
        </p:scale>
        <p:origin x="102" y="1650"/>
      </p:cViewPr>
      <p:guideLst>
        <p:guide orient="horz" pos="1916"/>
        <p:guide pos="299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2021/1/20 Wednesday</a:t>
            </a:fld>
            <a:endParaRPr lang="zh-CN" altLang="en-US" strike="noStrike" noProof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42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1AC49D05-6128-4D0D-A32A-06A5E73B386C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9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5849F42C-2DAE-424C-A4B8-3140182C3E9F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5418678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z="1050" strike="noStrike" noProof="1" dirty="0">
                <a:latin typeface="DejaVu Sans" charset="2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DejaVu Sans" charset="2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z="1050" strike="noStrike" noProof="1" dirty="0">
                <a:latin typeface="DejaVu Sans" charset="2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DejaVu Sans" charset="2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7400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7400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z="157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12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12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z="1050" strike="noStrike" noProof="1" dirty="0">
                <a:latin typeface="DejaVu Sans" charset="2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DejaVu Sans" charset="2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7400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9EFD9D74-47D9-4702-A33C-335B63B48DBF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  <a:t>2021/1/20 Wednesday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FABC47A4-756D-490B-A52F-7D9E2C9FC05F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 eaLnBrk="1" fontAlgn="base" hangingPunct="1"/>
            <a:endParaRPr lang="zh-CN" altLang="en-US" strike="noStrike" noProof="1">
              <a:latin typeface="DejaVu Sans" charset="2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 eaLnBrk="1" fontAlgn="base" hangingPunct="1"/>
            <a:endParaRPr lang="zh-CN" altLang="en-US" strike="noStrike" noProof="1">
              <a:latin typeface="DejaVu Sans" charset="2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lvl="0" eaLnBrk="1" fontAlgn="base" hangingPunct="1"/>
            <a:fld id="{9A0DB2DC-4C9A-4742-B13C-FB6460FD3503}" type="slidenum">
              <a:rPr lang="zh-CN" altLang="en-US" sz="1050" strike="noStrike" noProof="1" dirty="0">
                <a:latin typeface="DejaVu Sans" charset="2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DejaVu Sans" charset="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-74612" y="-122237"/>
            <a:ext cx="9304338" cy="535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1033" name="组合 8"/>
          <p:cNvGrpSpPr/>
          <p:nvPr userDrawn="1"/>
        </p:nvGrpSpPr>
        <p:grpSpPr>
          <a:xfrm>
            <a:off x="-65087" y="119063"/>
            <a:ext cx="1760537" cy="328612"/>
            <a:chOff x="15446" y="9650"/>
            <a:chExt cx="3794" cy="710"/>
          </a:xfrm>
        </p:grpSpPr>
        <p:sp>
          <p:nvSpPr>
            <p:cNvPr id="11" name="矩形 10"/>
            <p:cNvSpPr/>
            <p:nvPr/>
          </p:nvSpPr>
          <p:spPr>
            <a:xfrm>
              <a:off x="15446" y="9792"/>
              <a:ext cx="741" cy="426"/>
            </a:xfrm>
            <a:prstGeom prst="rect">
              <a:avLst/>
            </a:prstGeom>
            <a:gradFill flip="none" rotWithShape="1">
              <a:gsLst>
                <a:gs pos="33000">
                  <a:srgbClr val="0038AA"/>
                </a:gs>
                <a:gs pos="100000">
                  <a:srgbClr val="BA144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035" name="图片 1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175" y="9650"/>
              <a:ext cx="2712" cy="7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矩形 11"/>
            <p:cNvSpPr/>
            <p:nvPr/>
          </p:nvSpPr>
          <p:spPr>
            <a:xfrm>
              <a:off x="18883" y="9792"/>
              <a:ext cx="357" cy="426"/>
            </a:xfrm>
            <a:prstGeom prst="rect">
              <a:avLst/>
            </a:prstGeom>
            <a:gradFill flip="none" rotWithShape="1">
              <a:gsLst>
                <a:gs pos="33000">
                  <a:srgbClr val="0038AA"/>
                </a:gs>
                <a:gs pos="100000">
                  <a:srgbClr val="BA144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72740" y="410210"/>
            <a:ext cx="6256655" cy="4318635"/>
            <a:chOff x="4751" y="617"/>
            <a:chExt cx="9570" cy="6606"/>
          </a:xfrm>
        </p:grpSpPr>
        <p:pic>
          <p:nvPicPr>
            <p:cNvPr id="5" name="图片 4" descr="未标题-9-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" y="617"/>
              <a:ext cx="9570" cy="660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2283" y="4035"/>
              <a:ext cx="312" cy="1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868" y="4352"/>
              <a:ext cx="426" cy="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957" y="4481"/>
              <a:ext cx="240" cy="1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459740" y="825500"/>
            <a:ext cx="269113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"/>
          <p:cNvSpPr txBox="1"/>
          <p:nvPr/>
        </p:nvSpPr>
        <p:spPr>
          <a:xfrm>
            <a:off x="551180" y="734695"/>
            <a:ext cx="279400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科普展示、生物多样性观测站</a:t>
            </a:r>
          </a:p>
        </p:txBody>
      </p:sp>
      <p:sp>
        <p:nvSpPr>
          <p:cNvPr id="13" name="文本框 4"/>
          <p:cNvSpPr txBox="1"/>
          <p:nvPr/>
        </p:nvSpPr>
        <p:spPr>
          <a:xfrm>
            <a:off x="351155" y="1219835"/>
            <a:ext cx="215709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根据鸟类活动的规律，采用仿木结构建筑，就地取材形成实木框架，内设望远镜等观鸟设备，供观察多种鸟类的栖息活动</a:t>
            </a:r>
            <a:r>
              <a:rPr 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形态。</a:t>
            </a:r>
          </a:p>
        </p:txBody>
      </p:sp>
      <p:cxnSp>
        <p:nvCxnSpPr>
          <p:cNvPr id="14" name="直接连接符 13"/>
          <p:cNvCxnSpPr>
            <a:stCxn id="6" idx="2"/>
          </p:cNvCxnSpPr>
          <p:nvPr/>
        </p:nvCxnSpPr>
        <p:spPr>
          <a:xfrm>
            <a:off x="7898765" y="2722880"/>
            <a:ext cx="0" cy="34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/>
          <p:cNvSpPr txBox="1"/>
          <p:nvPr/>
        </p:nvSpPr>
        <p:spPr>
          <a:xfrm>
            <a:off x="7818755" y="2754630"/>
            <a:ext cx="345440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en-US" sz="6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508875" y="2849880"/>
            <a:ext cx="1270" cy="218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4"/>
          <p:cNvSpPr txBox="1"/>
          <p:nvPr/>
        </p:nvSpPr>
        <p:spPr>
          <a:xfrm>
            <a:off x="7315835" y="2851785"/>
            <a:ext cx="292735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en-US" sz="6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40</a:t>
            </a:r>
          </a:p>
        </p:txBody>
      </p:sp>
      <p:sp>
        <p:nvSpPr>
          <p:cNvPr id="18" name="文本框 4"/>
          <p:cNvSpPr txBox="1"/>
          <p:nvPr/>
        </p:nvSpPr>
        <p:spPr>
          <a:xfrm>
            <a:off x="7740650" y="2436495"/>
            <a:ext cx="345440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6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桌板</a:t>
            </a:r>
            <a:endParaRPr lang="en-US" altLang="zh-CN" sz="6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文本框 4"/>
          <p:cNvSpPr txBox="1"/>
          <p:nvPr/>
        </p:nvSpPr>
        <p:spPr>
          <a:xfrm>
            <a:off x="7508875" y="2667000"/>
            <a:ext cx="345440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6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凳子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365125" y="4050665"/>
            <a:ext cx="79438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58775" y="3024505"/>
            <a:ext cx="532765" cy="25019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358775" y="1141095"/>
            <a:ext cx="394525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、灯杆为优质钢件（Q235）模压而成，经热镀铜处理后，表面聚脂粉体喷漆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镀锌层厚不低于65um.灯杆质量保证期30年.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、灯型必须满足灯具安装的高度、灯具数量及灯功率。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、灯型必须结构安全，满足国家现行的《高耸结构设计规范》、《钢结构设计规范》、《建筑结构荷载规范》的要求。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、按现行《地基基础设计规范》的规定，验算灯型使用中对地基的荷载，确保荷载在本设计基础承载能力以内。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米灯杆顶部设置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避雷针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 indent="0" algn="just">
              <a:lnSpc>
                <a:spcPct val="150000"/>
              </a:lnSpc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标识牌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尺寸：200*600mm宽高</a:t>
            </a:r>
          </a:p>
          <a:p>
            <a:pPr indent="0"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冷轧钢板：可塑性强，容易折弯、切割、焊接、打磨，加工方便，着色附着力强，</a:t>
            </a: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</a:t>
            </a:r>
            <a:endParaRPr lang="zh-CN" altLang="en-US" sz="1000" b="1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58775" y="737870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24815" y="61595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一级灯杆参数说明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8004810" y="2660015"/>
            <a:ext cx="906145" cy="213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200*600mm</a:t>
            </a:r>
            <a:endParaRPr lang="en-US" altLang="zh-CN" sz="800" b="1" dirty="0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41503" y="4695844"/>
            <a:ext cx="1944296" cy="246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9725" y="4021455"/>
            <a:ext cx="4703445" cy="968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慢闪警示灯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标识尺寸：200*150mm宽高，材质亚格力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endParaRPr lang="zh-CN" altLang="en-US"/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80" y="457873"/>
            <a:ext cx="4657132" cy="433574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二级标识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85" y="789305"/>
            <a:ext cx="6071870" cy="3877945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358775" y="1401445"/>
            <a:ext cx="280479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灯杆为优质钢件（Q235）模压而成，经热镀铜处理后，表面聚脂粉体喷漆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镀锌层厚不低于65um。灯杆质量保证期30年，材质亚格力，标示牌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反光材料。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89305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75615" y="667385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二级灯杆参数说明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22520" y="4100195"/>
            <a:ext cx="2539365" cy="39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89305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75615" y="667385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二级灯杆参数说明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285230" y="868680"/>
            <a:ext cx="1675765" cy="3706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4"/>
          <p:cNvSpPr txBox="1"/>
          <p:nvPr/>
        </p:nvSpPr>
        <p:spPr>
          <a:xfrm>
            <a:off x="334010" y="1487805"/>
            <a:ext cx="195262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sz="1000" b="1" dirty="0">
                <a:solidFill>
                  <a:srgbClr val="AE181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技术参数</a:t>
            </a:r>
            <a:endParaRPr sz="10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1、上部二维码，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扫描进入步道电子导游小程序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2、二维码下部字体为地理位置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信息编码</a:t>
            </a: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和海拔</a:t>
            </a:r>
            <a:endParaRPr lang="zh-CN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和扫描二维码进入步道电子导示小程序的提示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3、二维码尺寸：100*150mm宽高</a:t>
            </a:r>
          </a:p>
        </p:txBody>
      </p:sp>
      <p:pic>
        <p:nvPicPr>
          <p:cNvPr id="15" name="图片 14" descr="er-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50" y="1019810"/>
            <a:ext cx="1290955" cy="1281430"/>
          </a:xfrm>
          <a:prstGeom prst="rect">
            <a:avLst/>
          </a:prstGeom>
        </p:spPr>
      </p:pic>
      <p:sp>
        <p:nvSpPr>
          <p:cNvPr id="16" name="文本框 4"/>
          <p:cNvSpPr txBox="1"/>
          <p:nvPr/>
        </p:nvSpPr>
        <p:spPr>
          <a:xfrm>
            <a:off x="6423025" y="2280285"/>
            <a:ext cx="153797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二维码</a:t>
            </a:r>
          </a:p>
          <a:p>
            <a:pPr indent="0" algn="just">
              <a:lnSpc>
                <a:spcPct val="150000"/>
              </a:lnSpc>
            </a:pP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请扫描二维码获取电子导游地图服务</a:t>
            </a:r>
          </a:p>
          <a:p>
            <a:pPr indent="0" algn="just">
              <a:lnSpc>
                <a:spcPct val="150000"/>
              </a:lnSpc>
            </a:pP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环昆明国家步道</a:t>
            </a: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一级导示</a:t>
            </a: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西山猫猫箐***</a:t>
            </a: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编号：西山X0022</a:t>
            </a: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海拔：2724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66005" y="3242310"/>
            <a:ext cx="1419225" cy="1835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4161155" y="386715"/>
            <a:ext cx="1550035" cy="4188460"/>
            <a:chOff x="8677" y="2471"/>
            <a:chExt cx="1794" cy="4848"/>
          </a:xfrm>
        </p:grpSpPr>
        <p:grpSp>
          <p:nvGrpSpPr>
            <p:cNvPr id="13" name="组合 12"/>
            <p:cNvGrpSpPr/>
            <p:nvPr/>
          </p:nvGrpSpPr>
          <p:grpSpPr>
            <a:xfrm>
              <a:off x="8677" y="2471"/>
              <a:ext cx="1794" cy="4848"/>
              <a:chOff x="8677" y="2471"/>
              <a:chExt cx="1794" cy="48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8677" y="2471"/>
                <a:ext cx="1794" cy="4848"/>
                <a:chOff x="9098" y="2822"/>
                <a:chExt cx="1664" cy="4497"/>
              </a:xfrm>
            </p:grpSpPr>
            <p:pic>
              <p:nvPicPr>
                <p:cNvPr id="19" name="图片 18" descr="2级灯杆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98" y="3053"/>
                  <a:ext cx="1664" cy="4266"/>
                </a:xfrm>
                <a:prstGeom prst="rect">
                  <a:avLst/>
                </a:prstGeom>
              </p:spPr>
            </p:pic>
            <p:sp>
              <p:nvSpPr>
                <p:cNvPr id="20" name="任意多边形 19"/>
                <p:cNvSpPr/>
                <p:nvPr/>
              </p:nvSpPr>
              <p:spPr>
                <a:xfrm>
                  <a:off x="9428" y="2822"/>
                  <a:ext cx="1203" cy="645"/>
                </a:xfrm>
                <a:custGeom>
                  <a:avLst/>
                  <a:gdLst>
                    <a:gd name="connisteX0" fmla="*/ 130810 w 763905"/>
                    <a:gd name="connsiteY0" fmla="*/ 407035 h 409575"/>
                    <a:gd name="connisteX1" fmla="*/ 192405 w 763905"/>
                    <a:gd name="connsiteY1" fmla="*/ 409575 h 409575"/>
                    <a:gd name="connisteX2" fmla="*/ 354330 w 763905"/>
                    <a:gd name="connsiteY2" fmla="*/ 407035 h 409575"/>
                    <a:gd name="connisteX3" fmla="*/ 728345 w 763905"/>
                    <a:gd name="connsiteY3" fmla="*/ 402590 h 409575"/>
                    <a:gd name="connisteX4" fmla="*/ 763905 w 763905"/>
                    <a:gd name="connsiteY4" fmla="*/ 104775 h 409575"/>
                    <a:gd name="connisteX5" fmla="*/ 273685 w 763905"/>
                    <a:gd name="connsiteY5" fmla="*/ 0 h 409575"/>
                    <a:gd name="connisteX6" fmla="*/ 0 w 763905"/>
                    <a:gd name="connsiteY6" fmla="*/ 116840 h 409575"/>
                    <a:gd name="connisteX7" fmla="*/ 66675 w 763905"/>
                    <a:gd name="connsiteY7" fmla="*/ 264160 h 40957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</a:cxnLst>
                  <a:rect l="l" t="t" r="r" b="b"/>
                  <a:pathLst>
                    <a:path w="763905" h="409575">
                      <a:moveTo>
                        <a:pt x="130810" y="407035"/>
                      </a:moveTo>
                      <a:lnTo>
                        <a:pt x="192405" y="409575"/>
                      </a:lnTo>
                      <a:lnTo>
                        <a:pt x="354330" y="407035"/>
                      </a:lnTo>
                      <a:lnTo>
                        <a:pt x="728345" y="402590"/>
                      </a:lnTo>
                      <a:lnTo>
                        <a:pt x="763905" y="104775"/>
                      </a:lnTo>
                      <a:lnTo>
                        <a:pt x="273685" y="0"/>
                      </a:lnTo>
                      <a:lnTo>
                        <a:pt x="0" y="116840"/>
                      </a:lnTo>
                      <a:lnTo>
                        <a:pt x="66675" y="264160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21" name="图片 20" descr="tiebiao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4" y="5569"/>
                <a:ext cx="139" cy="473"/>
              </a:xfrm>
              <a:prstGeom prst="rect">
                <a:avLst/>
              </a:prstGeom>
            </p:spPr>
          </p:pic>
        </p:grpSp>
        <p:sp>
          <p:nvSpPr>
            <p:cNvPr id="32" name="任意多边形 31"/>
            <p:cNvSpPr/>
            <p:nvPr/>
          </p:nvSpPr>
          <p:spPr>
            <a:xfrm>
              <a:off x="9356" y="5916"/>
              <a:ext cx="90" cy="71"/>
            </a:xfrm>
            <a:custGeom>
              <a:avLst/>
              <a:gdLst>
                <a:gd name="connisteX0" fmla="*/ 5080 w 57150"/>
                <a:gd name="connsiteY0" fmla="*/ 0 h 45085"/>
                <a:gd name="connisteX1" fmla="*/ 57150 w 57150"/>
                <a:gd name="connsiteY1" fmla="*/ 9525 h 45085"/>
                <a:gd name="connisteX2" fmla="*/ 52705 w 57150"/>
                <a:gd name="connsiteY2" fmla="*/ 42545 h 45085"/>
                <a:gd name="connisteX3" fmla="*/ 0 w 57150"/>
                <a:gd name="connsiteY3" fmla="*/ 45085 h 45085"/>
                <a:gd name="connisteX4" fmla="*/ 5080 w 57150"/>
                <a:gd name="connsiteY4" fmla="*/ 0 h 450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7150" h="45085">
                  <a:moveTo>
                    <a:pt x="5080" y="0"/>
                  </a:moveTo>
                  <a:lnTo>
                    <a:pt x="57150" y="9525"/>
                  </a:lnTo>
                  <a:lnTo>
                    <a:pt x="52705" y="42545"/>
                  </a:lnTo>
                  <a:lnTo>
                    <a:pt x="0" y="45085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4B83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536" y="5912"/>
              <a:ext cx="79" cy="68"/>
            </a:xfrm>
            <a:custGeom>
              <a:avLst/>
              <a:gdLst>
                <a:gd name="connisteX0" fmla="*/ 0 w 50165"/>
                <a:gd name="connsiteY0" fmla="*/ 6985 h 43180"/>
                <a:gd name="connisteX1" fmla="*/ 50165 w 50165"/>
                <a:gd name="connsiteY1" fmla="*/ 0 h 43180"/>
                <a:gd name="connisteX2" fmla="*/ 47625 w 50165"/>
                <a:gd name="connsiteY2" fmla="*/ 33655 h 43180"/>
                <a:gd name="connisteX3" fmla="*/ 5080 w 50165"/>
                <a:gd name="connsiteY3" fmla="*/ 43180 h 43180"/>
                <a:gd name="connisteX4" fmla="*/ 0 w 50165"/>
                <a:gd name="connsiteY4" fmla="*/ 6985 h 431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0165" h="43180">
                  <a:moveTo>
                    <a:pt x="0" y="6985"/>
                  </a:moveTo>
                  <a:lnTo>
                    <a:pt x="50165" y="0"/>
                  </a:lnTo>
                  <a:lnTo>
                    <a:pt x="47625" y="33655"/>
                  </a:lnTo>
                  <a:lnTo>
                    <a:pt x="5080" y="43180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4B83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"/>
          <p:cNvSpPr txBox="1"/>
          <p:nvPr/>
        </p:nvSpPr>
        <p:spPr>
          <a:xfrm>
            <a:off x="358775" y="1407795"/>
            <a:ext cx="26187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灯杆为优质钢件（Q235）模压而成，经热镀铜处理后，表面聚脂粉体喷漆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镀锌层厚不低于65um，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反光材料。灯杆质量保证期30年。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838200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75615" y="71628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三级灯杆参数说明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3" name="图片 2" descr="ppt素材-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30" y="-864870"/>
            <a:ext cx="8589645" cy="54825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005705" y="3788410"/>
            <a:ext cx="3649345" cy="539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838200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75615" y="71628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三级灯杆参数说明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85230" y="868680"/>
            <a:ext cx="1675765" cy="3705860"/>
            <a:chOff x="9898" y="1368"/>
            <a:chExt cx="2639" cy="5836"/>
          </a:xfrm>
        </p:grpSpPr>
        <p:sp>
          <p:nvSpPr>
            <p:cNvPr id="12" name="圆角矩形 11"/>
            <p:cNvSpPr/>
            <p:nvPr/>
          </p:nvSpPr>
          <p:spPr>
            <a:xfrm>
              <a:off x="9898" y="1368"/>
              <a:ext cx="2639" cy="58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 descr="er-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0" y="1606"/>
              <a:ext cx="2033" cy="2018"/>
            </a:xfrm>
            <a:prstGeom prst="rect">
              <a:avLst/>
            </a:prstGeom>
          </p:spPr>
        </p:pic>
        <p:sp>
          <p:nvSpPr>
            <p:cNvPr id="16" name="文本框 4"/>
            <p:cNvSpPr txBox="1"/>
            <p:nvPr/>
          </p:nvSpPr>
          <p:spPr>
            <a:xfrm>
              <a:off x="10115" y="3591"/>
              <a:ext cx="2422" cy="3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二维码</a:t>
              </a:r>
            </a:p>
            <a:p>
              <a:pPr indent="0" algn="just">
                <a:lnSpc>
                  <a:spcPct val="150000"/>
                </a:lnSpc>
              </a:pP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请扫描二维码获取电子导游地图服务</a:t>
              </a:r>
            </a:p>
            <a:p>
              <a:pPr indent="0" algn="just">
                <a:lnSpc>
                  <a:spcPct val="150000"/>
                </a:lnSpc>
              </a:pP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环昆明国家步道</a:t>
              </a: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一级导示</a:t>
              </a: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西山猫猫箐***</a:t>
              </a: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编号：西山X0022</a:t>
              </a: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海拔：2724</a:t>
              </a: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4784090" y="1938020"/>
            <a:ext cx="1501140" cy="14878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4"/>
          <p:cNvSpPr txBox="1"/>
          <p:nvPr/>
        </p:nvSpPr>
        <p:spPr>
          <a:xfrm>
            <a:off x="334010" y="1487805"/>
            <a:ext cx="195262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sz="1000" b="1" dirty="0">
                <a:solidFill>
                  <a:srgbClr val="AE181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技术参数</a:t>
            </a:r>
            <a:endParaRPr sz="10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1、上部二维码，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扫描进入步道电子导游小程序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2、二维码下部字体为地理位置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信息编码</a:t>
            </a: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和海拔</a:t>
            </a:r>
            <a:endParaRPr lang="zh-CN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和扫描二维码进入步道电子导示小程序的提示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3、二维码尺寸：100*150mm宽高</a:t>
            </a: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、基本信息模块四面环绕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582670" y="802005"/>
            <a:ext cx="1420495" cy="3780155"/>
            <a:chOff x="5712" y="1252"/>
            <a:chExt cx="2468" cy="6566"/>
          </a:xfrm>
        </p:grpSpPr>
        <p:pic>
          <p:nvPicPr>
            <p:cNvPr id="19" name="图片 18" descr="3.1级灯杆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2" y="1368"/>
              <a:ext cx="2299" cy="6450"/>
            </a:xfrm>
            <a:prstGeom prst="rect">
              <a:avLst/>
            </a:prstGeom>
          </p:spPr>
        </p:pic>
        <p:sp>
          <p:nvSpPr>
            <p:cNvPr id="10" name="任意多边形 9"/>
            <p:cNvSpPr/>
            <p:nvPr/>
          </p:nvSpPr>
          <p:spPr>
            <a:xfrm>
              <a:off x="5712" y="1252"/>
              <a:ext cx="1302" cy="803"/>
            </a:xfrm>
            <a:custGeom>
              <a:avLst/>
              <a:gdLst>
                <a:gd name="connisteX0" fmla="*/ 762000 w 826770"/>
                <a:gd name="connsiteY0" fmla="*/ 71755 h 509905"/>
                <a:gd name="connisteX1" fmla="*/ 690245 w 826770"/>
                <a:gd name="connsiteY1" fmla="*/ 143510 h 509905"/>
                <a:gd name="connisteX2" fmla="*/ 617855 w 826770"/>
                <a:gd name="connsiteY2" fmla="*/ 158115 h 509905"/>
                <a:gd name="connisteX3" fmla="*/ 215265 w 826770"/>
                <a:gd name="connsiteY3" fmla="*/ 0 h 509905"/>
                <a:gd name="connisteX4" fmla="*/ 0 w 826770"/>
                <a:gd name="connsiteY4" fmla="*/ 93345 h 509905"/>
                <a:gd name="connisteX5" fmla="*/ 14605 w 826770"/>
                <a:gd name="connsiteY5" fmla="*/ 373380 h 509905"/>
                <a:gd name="connisteX6" fmla="*/ 121920 w 826770"/>
                <a:gd name="connsiteY6" fmla="*/ 509905 h 509905"/>
                <a:gd name="connisteX7" fmla="*/ 431165 w 826770"/>
                <a:gd name="connsiteY7" fmla="*/ 481330 h 509905"/>
                <a:gd name="connisteX8" fmla="*/ 690245 w 826770"/>
                <a:gd name="connsiteY8" fmla="*/ 280035 h 509905"/>
                <a:gd name="connisteX9" fmla="*/ 826770 w 826770"/>
                <a:gd name="connsiteY9" fmla="*/ 222885 h 509905"/>
                <a:gd name="connisteX10" fmla="*/ 762000 w 826770"/>
                <a:gd name="connsiteY10" fmla="*/ 71755 h 509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826770" h="509905">
                  <a:moveTo>
                    <a:pt x="762000" y="71755"/>
                  </a:moveTo>
                  <a:lnTo>
                    <a:pt x="690245" y="143510"/>
                  </a:lnTo>
                  <a:lnTo>
                    <a:pt x="617855" y="158115"/>
                  </a:lnTo>
                  <a:lnTo>
                    <a:pt x="215265" y="0"/>
                  </a:lnTo>
                  <a:lnTo>
                    <a:pt x="0" y="93345"/>
                  </a:lnTo>
                  <a:lnTo>
                    <a:pt x="14605" y="373380"/>
                  </a:lnTo>
                  <a:lnTo>
                    <a:pt x="121920" y="509905"/>
                  </a:lnTo>
                  <a:lnTo>
                    <a:pt x="431165" y="481330"/>
                  </a:lnTo>
                  <a:lnTo>
                    <a:pt x="690245" y="280035"/>
                  </a:lnTo>
                  <a:lnTo>
                    <a:pt x="826770" y="222885"/>
                  </a:lnTo>
                  <a:lnTo>
                    <a:pt x="762000" y="71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838200"/>
            <a:ext cx="249936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389255" y="71628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步道导览标识牌参数说明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4" name="文本框 4"/>
          <p:cNvSpPr txBox="1"/>
          <p:nvPr/>
        </p:nvSpPr>
        <p:spPr>
          <a:xfrm>
            <a:off x="334010" y="1487805"/>
            <a:ext cx="270256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灯杆为优质钢件（Q235）模压而成，经热镀铜处理后，表面聚脂粉体喷漆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镀锌层厚不低于65um。灯杆质量保证期30年，材质亚格力，标示牌</a:t>
            </a: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反光材料。</a:t>
            </a: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UV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打印</a:t>
            </a:r>
          </a:p>
        </p:txBody>
      </p:sp>
      <p:pic>
        <p:nvPicPr>
          <p:cNvPr id="7" name="图片 6" descr="步道导览图导视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10" y="1135380"/>
            <a:ext cx="3949065" cy="32531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838200"/>
            <a:ext cx="249936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389255" y="71628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步道导览标识牌参数说明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7" name="图片 6" descr="导览-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577850"/>
            <a:ext cx="6925310" cy="442023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916555" y="1708150"/>
            <a:ext cx="168973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4"/>
          <p:cNvSpPr txBox="1"/>
          <p:nvPr/>
        </p:nvSpPr>
        <p:spPr>
          <a:xfrm>
            <a:off x="2947035" y="1586230"/>
            <a:ext cx="1659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步道路线导览图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883150" y="1330960"/>
            <a:ext cx="2717800" cy="715645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4"/>
          <p:cNvSpPr txBox="1"/>
          <p:nvPr/>
        </p:nvSpPr>
        <p:spPr>
          <a:xfrm>
            <a:off x="4913630" y="1308735"/>
            <a:ext cx="24923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步道简介、游客须知、服务电话、二维码等</a:t>
            </a:r>
          </a:p>
        </p:txBody>
      </p:sp>
      <p:sp>
        <p:nvSpPr>
          <p:cNvPr id="3" name="矩形 2"/>
          <p:cNvSpPr/>
          <p:nvPr/>
        </p:nvSpPr>
        <p:spPr>
          <a:xfrm>
            <a:off x="3134995" y="3945890"/>
            <a:ext cx="4404995" cy="69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步道导览图导视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795" y="2726055"/>
            <a:ext cx="1483995" cy="12325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47035" y="2256155"/>
            <a:ext cx="218948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10" idx="2"/>
          </p:cNvCxnSpPr>
          <p:nvPr/>
        </p:nvCxnSpPr>
        <p:spPr>
          <a:xfrm>
            <a:off x="3776980" y="2046605"/>
            <a:ext cx="223520" cy="1041400"/>
          </a:xfrm>
          <a:prstGeom prst="line">
            <a:avLst/>
          </a:prstGeom>
          <a:ln>
            <a:solidFill>
              <a:srgbClr val="0D439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432300" y="2038350"/>
            <a:ext cx="1078230" cy="1064260"/>
          </a:xfrm>
          <a:prstGeom prst="line">
            <a:avLst/>
          </a:prstGeom>
          <a:ln>
            <a:solidFill>
              <a:srgbClr val="0D4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479165" y="2471420"/>
            <a:ext cx="0" cy="26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627755" y="2472055"/>
            <a:ext cx="0" cy="26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4"/>
          <p:cNvSpPr txBox="1"/>
          <p:nvPr/>
        </p:nvSpPr>
        <p:spPr>
          <a:xfrm>
            <a:off x="3397885" y="2442845"/>
            <a:ext cx="529590" cy="183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en-US" altLang="zh-CN" sz="40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0.1</a:t>
            </a:r>
            <a:r>
              <a:rPr lang="zh-CN" altLang="en-US" sz="40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米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734560" y="2471420"/>
            <a:ext cx="0" cy="26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883150" y="2472055"/>
            <a:ext cx="0" cy="26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4"/>
          <p:cNvSpPr txBox="1"/>
          <p:nvPr/>
        </p:nvSpPr>
        <p:spPr>
          <a:xfrm>
            <a:off x="4653280" y="2442845"/>
            <a:ext cx="529590" cy="183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en-US" altLang="zh-CN" sz="40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0.1</a:t>
            </a:r>
            <a:r>
              <a:rPr lang="zh-CN" altLang="en-US" sz="40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米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37870"/>
            <a:ext cx="214249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24815" y="615950"/>
            <a:ext cx="24866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灯杆标识牌安装说明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377190" y="1487805"/>
            <a:ext cx="226822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sz="1000" b="1" dirty="0">
                <a:solidFill>
                  <a:srgbClr val="AE181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技术参数</a:t>
            </a:r>
            <a:endParaRPr sz="10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1、地基须按图所示挖到指定深度。若尚有淤泥，则应清除淤泥，至少再挖深400毫米，抽干积水，填入毛石、沙子、夯实、暴晒。</a:t>
            </a: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2、按图灌混凝土，混凝土为500号，配比为1∶3∶3。凝固安全期为15天。</a:t>
            </a: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3、地脚螺丝必须加平面界子，弹簧界子。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401820" y="4227830"/>
            <a:ext cx="323850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4"/>
          <p:cNvSpPr txBox="1"/>
          <p:nvPr/>
        </p:nvSpPr>
        <p:spPr>
          <a:xfrm>
            <a:off x="4467860" y="4105910"/>
            <a:ext cx="46761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一、二级灯杆标识牌安装示意图</a:t>
            </a:r>
          </a:p>
        </p:txBody>
      </p:sp>
      <p:pic>
        <p:nvPicPr>
          <p:cNvPr id="3" name="图片 2" descr="地笼图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90" y="737870"/>
            <a:ext cx="3572510" cy="3712210"/>
          </a:xfrm>
          <a:prstGeom prst="rect">
            <a:avLst/>
          </a:prstGeom>
        </p:spPr>
      </p:pic>
      <p:pic>
        <p:nvPicPr>
          <p:cNvPr id="7" name="图片 6" descr="地笼图-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245" y="854075"/>
            <a:ext cx="3078480" cy="3712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37870"/>
            <a:ext cx="214249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24815" y="615950"/>
            <a:ext cx="24866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灯杆标识牌安装说明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377190" y="1487805"/>
            <a:ext cx="226822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sz="1000" b="1" dirty="0">
                <a:solidFill>
                  <a:srgbClr val="AE181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技术参数</a:t>
            </a:r>
            <a:endParaRPr sz="10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1、地基须按图所示挖到指定深度。若尚有淤泥，则应清除淤泥，至少再挖深400毫米，抽干积水，填入毛石、沙子、夯实、暴晒。</a:t>
            </a: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2、按图灌混凝土，混凝土为500号，配比为1∶3∶3。凝固安全期为15天。</a:t>
            </a: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3、地脚螺丝必须加平面界子，弹簧界子。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690110" y="4265295"/>
            <a:ext cx="338010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4"/>
          <p:cNvSpPr txBox="1"/>
          <p:nvPr/>
        </p:nvSpPr>
        <p:spPr>
          <a:xfrm>
            <a:off x="4756150" y="4143375"/>
            <a:ext cx="3784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三级、步道导览标识牌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安装示意图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地笼图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715645"/>
            <a:ext cx="3078480" cy="3712210"/>
          </a:xfrm>
          <a:prstGeom prst="rect">
            <a:avLst/>
          </a:prstGeom>
        </p:spPr>
      </p:pic>
      <p:pic>
        <p:nvPicPr>
          <p:cNvPr id="6" name="图片 5" descr="地笼图-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545" y="615950"/>
            <a:ext cx="3755390" cy="3712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459740" y="825500"/>
            <a:ext cx="109537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551180" y="734695"/>
            <a:ext cx="11982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环保厕所</a:t>
            </a:r>
            <a:endParaRPr lang="zh-CN" altLang="zh-CN" sz="1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78435" y="1219835"/>
            <a:ext cx="2157095" cy="2353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以“</a:t>
            </a:r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ARBT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处理系统</a:t>
            </a:r>
            <a:r>
              <a:rPr lang="zh-CN" alt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”为依托，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利用高科技复合生物材料和生物</a:t>
            </a:r>
            <a:r>
              <a:rPr lang="zh-CN" alt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菌群高度净化如厕污水，再将净化后处理水冲洗厕所，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实现粪便的即时净化</a:t>
            </a:r>
            <a:r>
              <a:rPr lang="zh-CN" alt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，形成独立自我循环体系</a:t>
            </a:r>
          </a:p>
        </p:txBody>
      </p:sp>
      <p:pic>
        <p:nvPicPr>
          <p:cNvPr id="11" name="图片 10" descr="厕所_画板 1_画板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55" y="410210"/>
            <a:ext cx="7009130" cy="445452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7353300" y="410210"/>
            <a:ext cx="1711960" cy="1042035"/>
          </a:xfrm>
          <a:prstGeom prst="roundRect">
            <a:avLst/>
          </a:prstGeom>
          <a:solidFill>
            <a:srgbClr val="0D439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4"/>
          <p:cNvSpPr txBox="1"/>
          <p:nvPr/>
        </p:nvSpPr>
        <p:spPr>
          <a:xfrm>
            <a:off x="7379970" y="414020"/>
            <a:ext cx="286448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标牌内容：</a:t>
            </a:r>
            <a:endParaRPr lang="zh-CN" altLang="en-US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国家步道公共卫生间</a:t>
            </a: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编号：西山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X001</a:t>
            </a:r>
            <a:endParaRPr lang="en-US" altLang="zh-CN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位置：西山猫猫箐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X23.5KM</a:t>
            </a:r>
            <a:endParaRPr lang="en-US" altLang="zh-CN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海拔：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2724</a:t>
            </a:r>
            <a:endParaRPr lang="en-US" altLang="zh-CN" sz="1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352550" y="194310"/>
            <a:ext cx="7644130" cy="4457700"/>
            <a:chOff x="1600200" y="696468"/>
            <a:chExt cx="7996555" cy="4986655"/>
          </a:xfrm>
        </p:grpSpPr>
        <p:pic>
          <p:nvPicPr>
            <p:cNvPr id="3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696468"/>
              <a:ext cx="7996428" cy="4986528"/>
            </a:xfrm>
            <a:prstGeom prst="rect">
              <a:avLst/>
            </a:prstGeom>
          </p:spPr>
        </p:pic>
        <p:sp>
          <p:nvSpPr>
            <p:cNvPr id="8" name="object 7"/>
            <p:cNvSpPr/>
            <p:nvPr/>
          </p:nvSpPr>
          <p:spPr>
            <a:xfrm>
              <a:off x="3131819" y="3125723"/>
              <a:ext cx="1021080" cy="127000"/>
            </a:xfrm>
            <a:custGeom>
              <a:avLst/>
              <a:gdLst/>
              <a:ahLst/>
              <a:cxnLst/>
              <a:rect l="l" t="t" r="r" b="b"/>
              <a:pathLst>
                <a:path w="1021079" h="127000">
                  <a:moveTo>
                    <a:pt x="1021080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021080" y="0"/>
                  </a:lnTo>
                  <a:lnTo>
                    <a:pt x="1021080" y="126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459740" y="825500"/>
            <a:ext cx="12903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551180" y="734695"/>
            <a:ext cx="11982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布局图设计</a:t>
            </a: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459740" y="825500"/>
            <a:ext cx="182943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551180" y="734695"/>
            <a:ext cx="161226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just">
              <a:lnSpc>
                <a:spcPct val="150000"/>
              </a:lnSpc>
              <a:buClrTx/>
              <a:buSzTx/>
              <a:buFontTx/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环保厕所解决方案</a:t>
            </a: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7060" y="1405890"/>
            <a:ext cx="1485900" cy="3089275"/>
          </a:xfrm>
          <a:prstGeom prst="rect">
            <a:avLst/>
          </a:prstGeom>
          <a:solidFill>
            <a:srgbClr val="0D43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60400" y="1459230"/>
            <a:ext cx="1379220" cy="85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678430" y="1405890"/>
            <a:ext cx="1485900" cy="3089275"/>
          </a:xfrm>
          <a:prstGeom prst="rect">
            <a:avLst/>
          </a:prstGeom>
          <a:solidFill>
            <a:srgbClr val="0D43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731770" y="1459230"/>
            <a:ext cx="1379220" cy="85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751070" y="1405890"/>
            <a:ext cx="1485900" cy="3089275"/>
          </a:xfrm>
          <a:prstGeom prst="rect">
            <a:avLst/>
          </a:prstGeom>
          <a:solidFill>
            <a:srgbClr val="0D43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804410" y="1459230"/>
            <a:ext cx="1379220" cy="85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080250" y="1405890"/>
            <a:ext cx="1485900" cy="3089275"/>
          </a:xfrm>
          <a:prstGeom prst="rect">
            <a:avLst/>
          </a:prstGeom>
          <a:solidFill>
            <a:srgbClr val="0D43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133590" y="1459230"/>
            <a:ext cx="1379220" cy="85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4"/>
          <p:cNvSpPr txBox="1"/>
          <p:nvPr/>
        </p:nvSpPr>
        <p:spPr>
          <a:xfrm>
            <a:off x="2026920" y="1558925"/>
            <a:ext cx="41592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en-US" altLang="zh-CN" sz="54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+</a:t>
            </a:r>
          </a:p>
        </p:txBody>
      </p:sp>
      <p:sp>
        <p:nvSpPr>
          <p:cNvPr id="38" name="文本框 4"/>
          <p:cNvSpPr txBox="1"/>
          <p:nvPr/>
        </p:nvSpPr>
        <p:spPr>
          <a:xfrm>
            <a:off x="4127500" y="1558925"/>
            <a:ext cx="41592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en-US" altLang="zh-CN" sz="54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+</a:t>
            </a:r>
          </a:p>
        </p:txBody>
      </p:sp>
      <p:sp>
        <p:nvSpPr>
          <p:cNvPr id="39" name="文本框 4"/>
          <p:cNvSpPr txBox="1"/>
          <p:nvPr/>
        </p:nvSpPr>
        <p:spPr>
          <a:xfrm>
            <a:off x="6290310" y="1558925"/>
            <a:ext cx="41592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en-US" altLang="zh-CN" sz="54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=</a:t>
            </a:r>
          </a:p>
        </p:txBody>
      </p:sp>
      <p:sp>
        <p:nvSpPr>
          <p:cNvPr id="40" name="文本框 4"/>
          <p:cNvSpPr txBox="1"/>
          <p:nvPr/>
        </p:nvSpPr>
        <p:spPr>
          <a:xfrm>
            <a:off x="845185" y="1419860"/>
            <a:ext cx="9988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钢结构装配式建筑</a:t>
            </a:r>
          </a:p>
        </p:txBody>
      </p:sp>
      <p:sp>
        <p:nvSpPr>
          <p:cNvPr id="41" name="文本框 4"/>
          <p:cNvSpPr txBox="1"/>
          <p:nvPr/>
        </p:nvSpPr>
        <p:spPr>
          <a:xfrm>
            <a:off x="2931160" y="1419860"/>
            <a:ext cx="9988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泡沫封堵便器</a:t>
            </a:r>
          </a:p>
        </p:txBody>
      </p:sp>
      <p:sp>
        <p:nvSpPr>
          <p:cNvPr id="42" name="文本框 4"/>
          <p:cNvSpPr txBox="1"/>
          <p:nvPr/>
        </p:nvSpPr>
        <p:spPr>
          <a:xfrm>
            <a:off x="5003800" y="1448435"/>
            <a:ext cx="9988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微生物搅拌处理</a:t>
            </a:r>
          </a:p>
        </p:txBody>
      </p:sp>
      <p:sp>
        <p:nvSpPr>
          <p:cNvPr id="43" name="文本框 4"/>
          <p:cNvSpPr txBox="1"/>
          <p:nvPr/>
        </p:nvSpPr>
        <p:spPr>
          <a:xfrm>
            <a:off x="7332980" y="1437005"/>
            <a:ext cx="9988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人流多的解决方案</a:t>
            </a:r>
          </a:p>
        </p:txBody>
      </p:sp>
      <p:sp>
        <p:nvSpPr>
          <p:cNvPr id="44" name="文本框 4"/>
          <p:cNvSpPr txBox="1"/>
          <p:nvPr/>
        </p:nvSpPr>
        <p:spPr>
          <a:xfrm>
            <a:off x="607060" y="2386965"/>
            <a:ext cx="146304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2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采用钢木结构组合式房体，外观木屋，工厂预制材料，半成品运输，现场拼装，绿色建筑，低碳环保。</a:t>
            </a:r>
          </a:p>
          <a:p>
            <a:pPr indent="0" algn="just">
              <a:lnSpc>
                <a:spcPct val="150000"/>
              </a:lnSpc>
            </a:pPr>
            <a:endParaRPr lang="zh-CN" altLang="zh-CN" sz="12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45" name="文本框 4"/>
          <p:cNvSpPr txBox="1"/>
          <p:nvPr/>
        </p:nvSpPr>
        <p:spPr>
          <a:xfrm>
            <a:off x="2687955" y="2386965"/>
            <a:ext cx="14630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2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采用泡沫封堵不锈钢蹲便器，只需少量用水，可以封堵异味，且太阳能发电能带动设备运行。</a:t>
            </a:r>
          </a:p>
        </p:txBody>
      </p:sp>
      <p:sp>
        <p:nvSpPr>
          <p:cNvPr id="46" name="文本框 4"/>
          <p:cNvSpPr txBox="1"/>
          <p:nvPr/>
        </p:nvSpPr>
        <p:spPr>
          <a:xfrm>
            <a:off x="4768850" y="2386965"/>
            <a:ext cx="146304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2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在蹲便器下面做一个不锈钢的微生物处理箱体，可以自 行处理，处理后的水可以达到无害化排放，粪污定期抽 吸排放。</a:t>
            </a:r>
          </a:p>
        </p:txBody>
      </p:sp>
      <p:sp>
        <p:nvSpPr>
          <p:cNvPr id="47" name="文本框 4"/>
          <p:cNvSpPr txBox="1"/>
          <p:nvPr/>
        </p:nvSpPr>
        <p:spPr>
          <a:xfrm>
            <a:off x="7089775" y="2386965"/>
            <a:ext cx="14630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2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解决现存问题，少水除臭，太阳能发电可以维持正常使用。减轻运维压力，减少人力成本。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459740" y="825500"/>
            <a:ext cx="109537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551180" y="734695"/>
            <a:ext cx="11982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环保厕所</a:t>
            </a:r>
            <a:endParaRPr lang="zh-CN" altLang="zh-CN" sz="1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459740" y="1219835"/>
            <a:ext cx="4502785" cy="36461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泡沫封堵环保厕所工作原理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通过电脑控制系统将发泡剂和水按设定比例混合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形成发泡混合液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进行发泡操作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并利用发泡混合液产生泡沫替代厕所冲水，由于液体膨胀后体积近1000倍，因此可以最大限度节约水；</a:t>
            </a:r>
          </a:p>
          <a:p>
            <a:pPr indent="0" algn="just">
              <a:lnSpc>
                <a:spcPct val="150000"/>
              </a:lnSpc>
            </a:pP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智能控制、发泡液、气泵、平衡箱、红外线传感器、泡沫洁具、多功能拦截板等部分组成。发泡液加满混合箱后在平衡箱控制下适量流入泡沫发生器内，在泡沫发生器内的气压供给装置的作用下生成微小的泡沫，通过管道输送到洁具中，通过红外线传感器控制将整个洁具完全封堵致异味不能溢出，在泡沫润滑管道的作用下进入粪便收集系统，完全取代了水冲厕所的功能。</a:t>
            </a:r>
          </a:p>
          <a:p>
            <a:pPr indent="0" algn="just">
              <a:lnSpc>
                <a:spcPct val="150000"/>
              </a:lnSpc>
            </a:pP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粪便收集箱是钣金结构满焊而成，外部用保温棉包裹，内部聚氨酯隔热保温，解决冬冷夏热问题；粪便通过泡沫润滑进入收集箱，添加生物除臭剂减少异味，通过自然降解可二次利用农作物施肥等，粪便清理周期长可达到2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月左右。</a:t>
            </a:r>
          </a:p>
        </p:txBody>
      </p:sp>
      <p:pic>
        <p:nvPicPr>
          <p:cNvPr id="3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7775" y="1336675"/>
            <a:ext cx="4008755" cy="2679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2885" y="825500"/>
            <a:ext cx="139065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314325" y="734695"/>
            <a:ext cx="200850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共享避难小屋</a:t>
            </a:r>
          </a:p>
        </p:txBody>
      </p:sp>
      <p:sp>
        <p:nvSpPr>
          <p:cNvPr id="12" name="文本框 4"/>
          <p:cNvSpPr txBox="1"/>
          <p:nvPr/>
        </p:nvSpPr>
        <p:spPr>
          <a:xfrm>
            <a:off x="76835" y="1236345"/>
            <a:ext cx="215709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采用木制框架制作，可应对社会的紧急情况和满足灾害后的基本需求，适应性强，易于拆装组合，并具有多项独特功能，满足多项应急需要。</a:t>
            </a:r>
          </a:p>
        </p:txBody>
      </p:sp>
      <p:pic>
        <p:nvPicPr>
          <p:cNvPr id="18" name="图片 17" descr="避难小屋_画板 2png_画板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240" y="484505"/>
            <a:ext cx="7081520" cy="4500245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994525" y="782955"/>
            <a:ext cx="1711960" cy="1042035"/>
          </a:xfrm>
          <a:prstGeom prst="roundRect">
            <a:avLst/>
          </a:prstGeom>
          <a:solidFill>
            <a:srgbClr val="0D439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4"/>
          <p:cNvSpPr txBox="1"/>
          <p:nvPr/>
        </p:nvSpPr>
        <p:spPr>
          <a:xfrm>
            <a:off x="7021195" y="786765"/>
            <a:ext cx="286448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标牌内容：</a:t>
            </a:r>
            <a:endParaRPr lang="zh-CN" altLang="en-US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国家步道共享小木屋</a:t>
            </a:r>
            <a:endParaRPr lang="zh-CN" altLang="en-US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编号：西山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X001</a:t>
            </a:r>
            <a:endParaRPr lang="en-US" altLang="zh-CN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位置：西山猫猫箐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X23.5KM</a:t>
            </a:r>
            <a:endParaRPr lang="en-US" altLang="zh-CN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海拔：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2724</a:t>
            </a:r>
            <a:endParaRPr lang="en-US" altLang="zh-CN" sz="1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066800" y="355600"/>
            <a:ext cx="7898765" cy="4432300"/>
            <a:chOff x="5021" y="1145"/>
            <a:chExt cx="9431" cy="529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1" y="1459"/>
              <a:ext cx="4672" cy="497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9317" y="1302"/>
              <a:ext cx="5293" cy="4978"/>
            </a:xfrm>
            <a:prstGeom prst="rect">
              <a:avLst/>
            </a:prstGeom>
          </p:spPr>
        </p:pic>
      </p:grp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271510" y="4220845"/>
            <a:ext cx="768350" cy="27940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64490" y="4286250"/>
            <a:ext cx="910590" cy="27940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4"/>
          <p:cNvSpPr txBox="1"/>
          <p:nvPr/>
        </p:nvSpPr>
        <p:spPr>
          <a:xfrm>
            <a:off x="8290560" y="4126865"/>
            <a:ext cx="10629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剖面图</a:t>
            </a:r>
          </a:p>
        </p:txBody>
      </p:sp>
      <p:sp>
        <p:nvSpPr>
          <p:cNvPr id="14" name="文本框 4"/>
          <p:cNvSpPr txBox="1"/>
          <p:nvPr/>
        </p:nvSpPr>
        <p:spPr>
          <a:xfrm>
            <a:off x="459740" y="4192270"/>
            <a:ext cx="10629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平面图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59740" y="825500"/>
            <a:ext cx="12903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551180" y="734695"/>
            <a:ext cx="11982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布局图设计</a:t>
            </a:r>
          </a:p>
        </p:txBody>
      </p:sp>
      <p:sp>
        <p:nvSpPr>
          <p:cNvPr id="17" name="矩形 16"/>
          <p:cNvSpPr/>
          <p:nvPr/>
        </p:nvSpPr>
        <p:spPr>
          <a:xfrm>
            <a:off x="6673850" y="1231900"/>
            <a:ext cx="538480" cy="8128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4"/>
          <p:cNvSpPr txBox="1"/>
          <p:nvPr/>
        </p:nvSpPr>
        <p:spPr>
          <a:xfrm>
            <a:off x="6666230" y="1247140"/>
            <a:ext cx="631190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吸顶灯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9740" y="825500"/>
            <a:ext cx="139065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551180" y="734695"/>
            <a:ext cx="200850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营地休息桌椅</a:t>
            </a:r>
          </a:p>
        </p:txBody>
      </p:sp>
      <p:pic>
        <p:nvPicPr>
          <p:cNvPr id="6" name="图片 5" descr="桌子_画板 1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528955"/>
            <a:ext cx="6707505" cy="426466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027430" y="4175760"/>
            <a:ext cx="910590" cy="27940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4"/>
          <p:cNvSpPr txBox="1"/>
          <p:nvPr/>
        </p:nvSpPr>
        <p:spPr>
          <a:xfrm>
            <a:off x="1122680" y="4081780"/>
            <a:ext cx="10629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平面图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271510" y="4220845"/>
            <a:ext cx="768350" cy="27940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4"/>
          <p:cNvSpPr txBox="1"/>
          <p:nvPr/>
        </p:nvSpPr>
        <p:spPr>
          <a:xfrm>
            <a:off x="8290560" y="4126865"/>
            <a:ext cx="10629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剖面图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37870"/>
            <a:ext cx="15062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24815" y="615950"/>
            <a:ext cx="1508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灯杆导视系统</a:t>
            </a: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195955" y="827405"/>
            <a:ext cx="15062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4"/>
          <p:cNvSpPr txBox="1"/>
          <p:nvPr/>
        </p:nvSpPr>
        <p:spPr>
          <a:xfrm>
            <a:off x="3261995" y="705485"/>
            <a:ext cx="1508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一级灯杆导视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259070" y="841375"/>
            <a:ext cx="15062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4"/>
          <p:cNvSpPr txBox="1"/>
          <p:nvPr/>
        </p:nvSpPr>
        <p:spPr>
          <a:xfrm>
            <a:off x="5325110" y="719455"/>
            <a:ext cx="1508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二级灯杆导视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300595" y="819785"/>
            <a:ext cx="15062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4"/>
          <p:cNvSpPr txBox="1"/>
          <p:nvPr/>
        </p:nvSpPr>
        <p:spPr>
          <a:xfrm>
            <a:off x="7366635" y="697865"/>
            <a:ext cx="1508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三级灯杆导视</a:t>
            </a:r>
          </a:p>
        </p:txBody>
      </p:sp>
      <p:sp>
        <p:nvSpPr>
          <p:cNvPr id="24" name="文本框 4"/>
          <p:cNvSpPr txBox="1"/>
          <p:nvPr/>
        </p:nvSpPr>
        <p:spPr>
          <a:xfrm>
            <a:off x="358775" y="1401445"/>
            <a:ext cx="250380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灯杆为优质钢件（Q235）模压而成，经热镀铜处理后，表面聚脂粉体喷漆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镀锌层厚不低于65um。灯杆质量保证期30年，材质亚格力，标示牌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反光材料。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7545705" y="2472690"/>
            <a:ext cx="518160" cy="373380"/>
          </a:xfrm>
          <a:custGeom>
            <a:avLst/>
            <a:gdLst>
              <a:gd name="connisteX0" fmla="*/ 358140 w 518160"/>
              <a:gd name="connsiteY0" fmla="*/ 7620 h 373380"/>
              <a:gd name="connisteX1" fmla="*/ 426720 w 518160"/>
              <a:gd name="connsiteY1" fmla="*/ 7620 h 373380"/>
              <a:gd name="connisteX2" fmla="*/ 518160 w 518160"/>
              <a:gd name="connsiteY2" fmla="*/ 144780 h 373380"/>
              <a:gd name="connisteX3" fmla="*/ 449580 w 518160"/>
              <a:gd name="connsiteY3" fmla="*/ 198120 h 373380"/>
              <a:gd name="connisteX4" fmla="*/ 381000 w 518160"/>
              <a:gd name="connsiteY4" fmla="*/ 243840 h 373380"/>
              <a:gd name="connisteX5" fmla="*/ 312420 w 518160"/>
              <a:gd name="connsiteY5" fmla="*/ 312420 h 373380"/>
              <a:gd name="connisteX6" fmla="*/ 243840 w 518160"/>
              <a:gd name="connsiteY6" fmla="*/ 365760 h 373380"/>
              <a:gd name="connisteX7" fmla="*/ 175260 w 518160"/>
              <a:gd name="connsiteY7" fmla="*/ 373380 h 373380"/>
              <a:gd name="connisteX8" fmla="*/ 106680 w 518160"/>
              <a:gd name="connsiteY8" fmla="*/ 350520 h 373380"/>
              <a:gd name="connisteX9" fmla="*/ 38100 w 518160"/>
              <a:gd name="connsiteY9" fmla="*/ 289560 h 373380"/>
              <a:gd name="connisteX10" fmla="*/ 7620 w 518160"/>
              <a:gd name="connsiteY10" fmla="*/ 220980 h 373380"/>
              <a:gd name="connisteX11" fmla="*/ 0 w 518160"/>
              <a:gd name="connsiteY11" fmla="*/ 152400 h 373380"/>
              <a:gd name="connisteX12" fmla="*/ 0 w 518160"/>
              <a:gd name="connsiteY12" fmla="*/ 83820 h 373380"/>
              <a:gd name="connisteX13" fmla="*/ 15240 w 518160"/>
              <a:gd name="connsiteY13" fmla="*/ 15240 h 373380"/>
              <a:gd name="connisteX14" fmla="*/ 83820 w 518160"/>
              <a:gd name="connsiteY14" fmla="*/ 0 h 373380"/>
              <a:gd name="connisteX15" fmla="*/ 152400 w 518160"/>
              <a:gd name="connsiteY15" fmla="*/ 0 h 373380"/>
              <a:gd name="connisteX16" fmla="*/ 358140 w 518160"/>
              <a:gd name="connsiteY16" fmla="*/ 7620 h 3733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518160" h="373380">
                <a:moveTo>
                  <a:pt x="358140" y="7620"/>
                </a:moveTo>
                <a:lnTo>
                  <a:pt x="426720" y="7620"/>
                </a:lnTo>
                <a:lnTo>
                  <a:pt x="518160" y="144780"/>
                </a:lnTo>
                <a:lnTo>
                  <a:pt x="449580" y="198120"/>
                </a:lnTo>
                <a:lnTo>
                  <a:pt x="381000" y="243840"/>
                </a:lnTo>
                <a:lnTo>
                  <a:pt x="312420" y="312420"/>
                </a:lnTo>
                <a:lnTo>
                  <a:pt x="243840" y="365760"/>
                </a:lnTo>
                <a:lnTo>
                  <a:pt x="175260" y="373380"/>
                </a:lnTo>
                <a:lnTo>
                  <a:pt x="106680" y="350520"/>
                </a:lnTo>
                <a:lnTo>
                  <a:pt x="38100" y="289560"/>
                </a:lnTo>
                <a:lnTo>
                  <a:pt x="7620" y="220980"/>
                </a:lnTo>
                <a:lnTo>
                  <a:pt x="0" y="152400"/>
                </a:lnTo>
                <a:lnTo>
                  <a:pt x="0" y="83820"/>
                </a:lnTo>
                <a:lnTo>
                  <a:pt x="15240" y="15240"/>
                </a:lnTo>
                <a:lnTo>
                  <a:pt x="83820" y="0"/>
                </a:lnTo>
                <a:lnTo>
                  <a:pt x="152400" y="0"/>
                </a:lnTo>
                <a:lnTo>
                  <a:pt x="358140" y="7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637780" y="2585085"/>
            <a:ext cx="774065" cy="2062480"/>
            <a:chOff x="5712" y="1252"/>
            <a:chExt cx="2468" cy="6566"/>
          </a:xfrm>
        </p:grpSpPr>
        <p:pic>
          <p:nvPicPr>
            <p:cNvPr id="6" name="图片 5" descr="3.1级灯杆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" y="1368"/>
              <a:ext cx="2299" cy="6450"/>
            </a:xfrm>
            <a:prstGeom prst="rect">
              <a:avLst/>
            </a:prstGeom>
          </p:spPr>
        </p:pic>
        <p:sp>
          <p:nvSpPr>
            <p:cNvPr id="10" name="任意多边形 9"/>
            <p:cNvSpPr/>
            <p:nvPr/>
          </p:nvSpPr>
          <p:spPr>
            <a:xfrm>
              <a:off x="5712" y="1252"/>
              <a:ext cx="1302" cy="803"/>
            </a:xfrm>
            <a:custGeom>
              <a:avLst/>
              <a:gdLst>
                <a:gd name="connisteX0" fmla="*/ 762000 w 826770"/>
                <a:gd name="connsiteY0" fmla="*/ 71755 h 509905"/>
                <a:gd name="connisteX1" fmla="*/ 690245 w 826770"/>
                <a:gd name="connsiteY1" fmla="*/ 143510 h 509905"/>
                <a:gd name="connisteX2" fmla="*/ 617855 w 826770"/>
                <a:gd name="connsiteY2" fmla="*/ 158115 h 509905"/>
                <a:gd name="connisteX3" fmla="*/ 215265 w 826770"/>
                <a:gd name="connsiteY3" fmla="*/ 0 h 509905"/>
                <a:gd name="connisteX4" fmla="*/ 0 w 826770"/>
                <a:gd name="connsiteY4" fmla="*/ 93345 h 509905"/>
                <a:gd name="connisteX5" fmla="*/ 14605 w 826770"/>
                <a:gd name="connsiteY5" fmla="*/ 373380 h 509905"/>
                <a:gd name="connisteX6" fmla="*/ 121920 w 826770"/>
                <a:gd name="connsiteY6" fmla="*/ 509905 h 509905"/>
                <a:gd name="connisteX7" fmla="*/ 431165 w 826770"/>
                <a:gd name="connsiteY7" fmla="*/ 481330 h 509905"/>
                <a:gd name="connisteX8" fmla="*/ 690245 w 826770"/>
                <a:gd name="connsiteY8" fmla="*/ 280035 h 509905"/>
                <a:gd name="connisteX9" fmla="*/ 826770 w 826770"/>
                <a:gd name="connsiteY9" fmla="*/ 222885 h 509905"/>
                <a:gd name="connisteX10" fmla="*/ 762000 w 826770"/>
                <a:gd name="connsiteY10" fmla="*/ 71755 h 509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826770" h="509905">
                  <a:moveTo>
                    <a:pt x="762000" y="71755"/>
                  </a:moveTo>
                  <a:lnTo>
                    <a:pt x="690245" y="143510"/>
                  </a:lnTo>
                  <a:lnTo>
                    <a:pt x="617855" y="158115"/>
                  </a:lnTo>
                  <a:lnTo>
                    <a:pt x="215265" y="0"/>
                  </a:lnTo>
                  <a:lnTo>
                    <a:pt x="0" y="93345"/>
                  </a:lnTo>
                  <a:lnTo>
                    <a:pt x="14605" y="373380"/>
                  </a:lnTo>
                  <a:lnTo>
                    <a:pt x="121920" y="509905"/>
                  </a:lnTo>
                  <a:lnTo>
                    <a:pt x="431165" y="481330"/>
                  </a:lnTo>
                  <a:lnTo>
                    <a:pt x="690245" y="280035"/>
                  </a:lnTo>
                  <a:lnTo>
                    <a:pt x="826770" y="222885"/>
                  </a:lnTo>
                  <a:lnTo>
                    <a:pt x="762000" y="71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 descr="1级灯杆1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15" y="1076325"/>
            <a:ext cx="763905" cy="354393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509895" y="1569085"/>
            <a:ext cx="1139190" cy="3078480"/>
            <a:chOff x="8677" y="2471"/>
            <a:chExt cx="1794" cy="4848"/>
          </a:xfrm>
        </p:grpSpPr>
        <p:grpSp>
          <p:nvGrpSpPr>
            <p:cNvPr id="34" name="组合 33"/>
            <p:cNvGrpSpPr/>
            <p:nvPr/>
          </p:nvGrpSpPr>
          <p:grpSpPr>
            <a:xfrm>
              <a:off x="8677" y="2471"/>
              <a:ext cx="1794" cy="4848"/>
              <a:chOff x="8677" y="2471"/>
              <a:chExt cx="1794" cy="4848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677" y="2471"/>
                <a:ext cx="1794" cy="4848"/>
                <a:chOff x="9098" y="2822"/>
                <a:chExt cx="1664" cy="4497"/>
              </a:xfrm>
            </p:grpSpPr>
            <p:pic>
              <p:nvPicPr>
                <p:cNvPr id="14" name="图片 13" descr="2级灯杆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98" y="3053"/>
                  <a:ext cx="1664" cy="4266"/>
                </a:xfrm>
                <a:prstGeom prst="rect">
                  <a:avLst/>
                </a:prstGeom>
              </p:spPr>
            </p:pic>
            <p:sp>
              <p:nvSpPr>
                <p:cNvPr id="9" name="任意多边形 8"/>
                <p:cNvSpPr/>
                <p:nvPr/>
              </p:nvSpPr>
              <p:spPr>
                <a:xfrm>
                  <a:off x="9428" y="2822"/>
                  <a:ext cx="1203" cy="645"/>
                </a:xfrm>
                <a:custGeom>
                  <a:avLst/>
                  <a:gdLst>
                    <a:gd name="connisteX0" fmla="*/ 130810 w 763905"/>
                    <a:gd name="connsiteY0" fmla="*/ 407035 h 409575"/>
                    <a:gd name="connisteX1" fmla="*/ 192405 w 763905"/>
                    <a:gd name="connsiteY1" fmla="*/ 409575 h 409575"/>
                    <a:gd name="connisteX2" fmla="*/ 354330 w 763905"/>
                    <a:gd name="connsiteY2" fmla="*/ 407035 h 409575"/>
                    <a:gd name="connisteX3" fmla="*/ 728345 w 763905"/>
                    <a:gd name="connsiteY3" fmla="*/ 402590 h 409575"/>
                    <a:gd name="connisteX4" fmla="*/ 763905 w 763905"/>
                    <a:gd name="connsiteY4" fmla="*/ 104775 h 409575"/>
                    <a:gd name="connisteX5" fmla="*/ 273685 w 763905"/>
                    <a:gd name="connsiteY5" fmla="*/ 0 h 409575"/>
                    <a:gd name="connisteX6" fmla="*/ 0 w 763905"/>
                    <a:gd name="connsiteY6" fmla="*/ 116840 h 409575"/>
                    <a:gd name="connisteX7" fmla="*/ 66675 w 763905"/>
                    <a:gd name="connsiteY7" fmla="*/ 264160 h 40957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</a:cxnLst>
                  <a:rect l="l" t="t" r="r" b="b"/>
                  <a:pathLst>
                    <a:path w="763905" h="409575">
                      <a:moveTo>
                        <a:pt x="130810" y="407035"/>
                      </a:moveTo>
                      <a:lnTo>
                        <a:pt x="192405" y="409575"/>
                      </a:lnTo>
                      <a:lnTo>
                        <a:pt x="354330" y="407035"/>
                      </a:lnTo>
                      <a:lnTo>
                        <a:pt x="728345" y="402590"/>
                      </a:lnTo>
                      <a:lnTo>
                        <a:pt x="763905" y="104775"/>
                      </a:lnTo>
                      <a:lnTo>
                        <a:pt x="273685" y="0"/>
                      </a:lnTo>
                      <a:lnTo>
                        <a:pt x="0" y="116840"/>
                      </a:lnTo>
                      <a:lnTo>
                        <a:pt x="66675" y="264160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30" name="图片 29" descr="tiebiao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4" y="5571"/>
                <a:ext cx="139" cy="473"/>
              </a:xfrm>
              <a:prstGeom prst="rect">
                <a:avLst/>
              </a:prstGeom>
            </p:spPr>
          </p:pic>
        </p:grpSp>
        <p:sp>
          <p:nvSpPr>
            <p:cNvPr id="32" name="任意多边形 31"/>
            <p:cNvSpPr/>
            <p:nvPr/>
          </p:nvSpPr>
          <p:spPr>
            <a:xfrm>
              <a:off x="9356" y="5916"/>
              <a:ext cx="90" cy="71"/>
            </a:xfrm>
            <a:custGeom>
              <a:avLst/>
              <a:gdLst>
                <a:gd name="connisteX0" fmla="*/ 5080 w 57150"/>
                <a:gd name="connsiteY0" fmla="*/ 0 h 45085"/>
                <a:gd name="connisteX1" fmla="*/ 57150 w 57150"/>
                <a:gd name="connsiteY1" fmla="*/ 9525 h 45085"/>
                <a:gd name="connisteX2" fmla="*/ 52705 w 57150"/>
                <a:gd name="connsiteY2" fmla="*/ 42545 h 45085"/>
                <a:gd name="connisteX3" fmla="*/ 0 w 57150"/>
                <a:gd name="connsiteY3" fmla="*/ 45085 h 45085"/>
                <a:gd name="connisteX4" fmla="*/ 5080 w 57150"/>
                <a:gd name="connsiteY4" fmla="*/ 0 h 450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7150" h="45085">
                  <a:moveTo>
                    <a:pt x="5080" y="0"/>
                  </a:moveTo>
                  <a:lnTo>
                    <a:pt x="57150" y="9525"/>
                  </a:lnTo>
                  <a:lnTo>
                    <a:pt x="52705" y="42545"/>
                  </a:lnTo>
                  <a:lnTo>
                    <a:pt x="0" y="45085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4B83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536" y="5912"/>
              <a:ext cx="79" cy="68"/>
            </a:xfrm>
            <a:custGeom>
              <a:avLst/>
              <a:gdLst>
                <a:gd name="connisteX0" fmla="*/ 0 w 50165"/>
                <a:gd name="connsiteY0" fmla="*/ 6985 h 43180"/>
                <a:gd name="connisteX1" fmla="*/ 50165 w 50165"/>
                <a:gd name="connsiteY1" fmla="*/ 0 h 43180"/>
                <a:gd name="connisteX2" fmla="*/ 47625 w 50165"/>
                <a:gd name="connsiteY2" fmla="*/ 33655 h 43180"/>
                <a:gd name="connisteX3" fmla="*/ 5080 w 50165"/>
                <a:gd name="connsiteY3" fmla="*/ 43180 h 43180"/>
                <a:gd name="connisteX4" fmla="*/ 0 w 50165"/>
                <a:gd name="connsiteY4" fmla="*/ 6985 h 431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0165" h="43180">
                  <a:moveTo>
                    <a:pt x="0" y="6985"/>
                  </a:moveTo>
                  <a:lnTo>
                    <a:pt x="50165" y="0"/>
                  </a:lnTo>
                  <a:lnTo>
                    <a:pt x="47625" y="33655"/>
                  </a:lnTo>
                  <a:lnTo>
                    <a:pt x="5080" y="43180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4B83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DejaVu Sans"/>
        <a:ea typeface="方正书宋_GBK"/>
        <a:cs typeface=""/>
      </a:majorFont>
      <a:minorFont>
        <a:latin typeface="DejaVu Sans"/>
        <a:ea typeface="方正书宋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1306</Words>
  <Application>Microsoft Office PowerPoint</Application>
  <PresentationFormat>全屏显示(16:9)</PresentationFormat>
  <Paragraphs>133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DejaVu Sans</vt:lpstr>
      <vt:lpstr>方正兰亭黑简体</vt:lpstr>
      <vt:lpstr>方正书宋_GBK</vt:lpstr>
      <vt:lpstr>宋体</vt:lpstr>
      <vt:lpstr>微软雅黑</vt:lpstr>
      <vt:lpstr>Arial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微软用户</cp:lastModifiedBy>
  <cp:revision>849</cp:revision>
  <dcterms:created xsi:type="dcterms:W3CDTF">2021-01-13T06:07:32Z</dcterms:created>
  <dcterms:modified xsi:type="dcterms:W3CDTF">2021-01-20T08:50:08Z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  <property fmtid="{D5CDD505-2E9C-101B-9397-08002B2CF9AE}" pid="3" name="KSOSaveFontToCloudKey">
    <vt:lpwstr>242248340_btnclosed</vt:lpwstr>
  </property>
</Properties>
</file>